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C8F9"/>
    <a:srgbClr val="3282C6"/>
    <a:srgbClr val="005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083" autoAdjust="0"/>
  </p:normalViewPr>
  <p:slideViewPr>
    <p:cSldViewPr snapToGrid="0">
      <p:cViewPr varScale="1">
        <p:scale>
          <a:sx n="64" d="100"/>
          <a:sy n="64" d="100"/>
        </p:scale>
        <p:origin x="19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мировой рынок академической мобильности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14-4C7A-9E04-CA27B0D076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914-4C7A-9E04-CA27B0D07641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14-4C7A-9E04-CA27B0D076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69C8F9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!</c:v>
                </c:pt>
                <c:pt idx="1">
                  <c:v>Россия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14-4C7A-9E04-CA27B0D076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67"/>
        <c:holeSize val="5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B2C08-B52A-40DE-913A-3AEB58BCEA5A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7E438-A779-444A-B404-CF2B9FFAB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8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.ac.uk/blogs/innovating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7E438-A779-444A-B404-CF2B9FFAB86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662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7E438-A779-444A-B404-CF2B9FFAB86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205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 сферой образования в России стоят три серьезных вызова: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Изоляция от международного образовательного и научного сообщества;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Режим санкций и ожидание кризиса изменили потребности аудитории – учебные заведения должны предложить слушателям полезный продукт;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Остаточные последствия пандемии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коронавируса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7E438-A779-444A-B404-CF2B9FFAB8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828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данным ЮНЕСКО в 2021 году: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в России учились более 280 тыс. иностранных студентов (75% из стран СНГ, 10% из Индии и Китая);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за рубежом проходили обучение 50 тыс. россиян, в т ч около 5 тыс. в международных бизнес-школах;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наша страна занимала 5% мирового рынка международной академической мобильности</a:t>
            </a:r>
          </a:p>
          <a:p>
            <a:r>
              <a:rPr lang="ru-RU" dirty="0" smtClean="0"/>
              <a:t>Согласно статистике последних лет, </a:t>
            </a:r>
            <a:r>
              <a:rPr lang="ru-RU" b="1" dirty="0" smtClean="0"/>
              <a:t>всего 1,5% россиян </a:t>
            </a:r>
            <a:r>
              <a:rPr lang="ru-RU" dirty="0" smtClean="0"/>
              <a:t>отправляют своих детей учиться в высшие учебные заведения за границу. В среднем в иностранные вузы поступает 50-60 тысяч россиян в год, в то время как из школ выпускается более 4 млн человек.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7E438-A779-444A-B404-CF2B9FFAB86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470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Однако с конца февраля многие иностранные образовательные организации приостановили сотрудничество с Россией.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Невозможно сдать экзамены в международные университеты – языковые тесты TOEFL и IELTS, GRE для доступа к международным аспирантурам и др.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Сотрудничество в области онлайн-образования поставлено на паузу. Крупнейшие международные провайдеры Coursera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EdX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закрыли доступ к платным курсам для России.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Российские бизнес-школы больше не могут получить международную аккредитацию.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Приостановлены совместные образовательные программы российских и иностранных вузов. (в 2021 году в России -500 программ двойных дипломов).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7E438-A779-444A-B404-CF2B9FFAB86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572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Российские вузы и бизнес-школы будут ориентироваться на новых партнеров в СНГ, Азии и на Ближнем Востоке. Развитие новой академической географии — долгая и кропотливая работа по выстраиванию доверия на уровне команд и институтов. Возглавят этот процесс ведущие российские университеты, бизнес-школы и корпоративные университеты.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7E438-A779-444A-B404-CF2B9FFAB86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707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Мировые тенденции развития образования (основные векторы-условия):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Деглобализация – усиление интеллектуального суверенитета стран и борьба с утечкой мозгов. Результатом глобальности стала растущая борьба за таланты – с 2010 по 2020 год количество международных студентов в мире выросло с 3,5 млн до 6,5 млн человек.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Начало формирования третьего макрорегиона образования  –  евразийского (Китай, Центральная Азия, Россия). Сегодня в мире сложились две образовательные системы — англосаксонская (США, Великобритания, Австралия) и европейская (Германия, Франция, Испания и пр.).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Переоценка возможностей онлайн-обучения. Следующий этап в развитии онлайн-образования будет связан с созданием виртуальных вселенных, которые смогут дать образовательный опыт, превосходящий обучение в реальном классе  с использованием платформ интерактивного взаимодействия студентов и преподавателей, VR технологий и т д.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7E438-A779-444A-B404-CF2B9FFAB86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588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Ученые Института образовательных технологий в Открытом университете (Великобритания) в сотрудничестве с другими международными исследователями ежегодно готовят публичный доклад о трендах в образовании: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Innovative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Pedagogy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 2022 году доклад подготовлен совместно с Открытым университетом Каталонии (Испания). Он отражает 10 тенденций в педагогике, у которых есть потенциал повлиять на всю систему образования, и которые, по мнению ученых, заслуживают пристального внимания практиков.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Российское образование включено в мировой контекст, при этом оно сохраняет свою специфику. Мы попросили экспертов российского образования, а также студентов и школьников, прокомментировать, какие из мировых трендов наше педагогическое сообщество уже активно применяет, у каких есть потенциал развития в 2023 году, а какие для нашей страны менее актуальны. Также мы провели опрос среди участников Конкурса инноваций в образовании 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КИвО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Мировые тренды оценили 370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инноваторов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 60 регионов РФ.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Результаты: (по убыванию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оценок российскими экспертами)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Тренд 1. Гибридное обучение (Сочетание аудиторного и онлайн-обучения) критично зависит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подготовки учителей и необходимой технологической инфраструктуры. Дидактика!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Тренд 2. Программы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микроквалификации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как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микрообучение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короткое обучение. Уже привычно (КПК 12 час)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Тренд 3. Совмещение учебы с практикой - Эксперты говорят об устойчивом развитии этого тренда и появлении новых форматов, но указывают на недостаточную обеспеченность его ресурсами со стороны как вузов, так и работодателей.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Тренд 4. Образование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соцсетях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получение знаний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соцсетях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стыке образования и развлечений может восполнять пробелы формального образования, повышать мотивацию к учебе. Большинство из нас в любом случае пользуется блогами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соцсетями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так что преподавателям стоит учитывать и использовать этот тренд. В то же время школьники и студенты отмечают, что качество образовательного контента от популярных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блогеров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всегда высокое. Если большее количество талантливых учителей научится использовать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соцсети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от этого выиграют и они, расширив свою аудиторию, и ученики, для которых формат образования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соцсетях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привычен и удобен.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Тренд 5. Автономное обучение: значимость особенно для учеников старшего возраста и взрослых. Но когда образовательная траектория уникальна для каждого учащегося, встает вопрос о сравнимости полученных ими квалификаций. В отношении автономного обучения детей эксперты более осторожны: оно подходит самым мотивированным ученикам, как правило из высокообразованных семей. Школьники и студенты считают навык автономного обучения полезным, но признаются, что учиться под внешним контролем бывает проще.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Тренд 6. Образование для психологического здоровья: сложнее признать важность психологической помощи и грамотности. Навыки, связанные с психическими процессами: творческое мышление, пытливость ума, рефлексия, избирательное внимание, скорость восприятия информации, визуализация.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Тренд 7. Учет домашней образовательной среды: Полезный учет домашней среды возможен, когда образование индивидуализировано и обеспечено ресурсами. Например, в частной школе или при семейном образовании. В ближайшей перспективе тренд вряд ли получит развитие в массовом образовании в России. С другой стороны, активность участия родителей в образовании будет возрастать.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Тренд 8. Совместный просмотр видео: Одни считают, что просмотр и обсуждение фильмов формируют коммуникативные навыки и понимание искусства. Другие возражают, что ученик при таком подходе остается пассивным, и для развития творческих навыков и критического мышления полезнее совместное создание видео или подбор видеоматериалов учеником. Школьники и студенты хорошо знакомы с методикой совместных просмотров, но говорят, что часто отвлекаются, поэтому для учебы удобнее смотреть короткие видео под конкретные цели. Поскольку к видеоматериалам в образовании обращаются все чаще, умение преподавателей правильно их использовать становится особенно важным.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Тренд 9. Рефлексия негативных эмоций: Это Навыки работы с людьми: ведение переговоров, убеждение и решение конфликтов. Эксперты отметили, что в России данный тренд развит слабо при высокой актуальности. Он связан с социально-эмоциональными навыками учителей и учеников и мог бы помочь предотвращать школьную травлю и дискриминацию в обществе.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Тренд 10. Беседы на прогулке: Эксперты скептически относятся к идее проводить традиционные уроки на прогулке, если речь не идет о дошкольном возрасте или совсем малых группах учеников. В то же время, для определенных тем и дисциплин, таких как архитектура или экология, выход из класса может быть полезен. Однако для России это не является трендом, в том отношении, что эксперты не видят учащения таких практик.</a:t>
            </a:r>
          </a:p>
          <a:p>
            <a:endParaRPr lang="ru-RU" dirty="0" smtClean="0"/>
          </a:p>
          <a:p>
            <a:r>
              <a:rPr lang="ru-RU" dirty="0" smtClean="0"/>
              <a:t>Таким образом, мы видим два глобальных тренда этого года. Один из них связан с цифровизацией образования и смешением видов обучения, автономным обучением и образованием в соцсетях. Москва полностью соответствует первому тренду и движется в нем. Создаются </a:t>
            </a:r>
            <a:r>
              <a:rPr lang="ru-RU" dirty="0" err="1" smtClean="0"/>
              <a:t>hardware</a:t>
            </a:r>
            <a:r>
              <a:rPr lang="ru-RU" dirty="0" smtClean="0"/>
              <a:t>-условия — школы хорошо оснащены, есть все необходимое оборудование — и </a:t>
            </a:r>
            <a:r>
              <a:rPr lang="ru-RU" dirty="0" err="1" smtClean="0"/>
              <a:t>software</a:t>
            </a:r>
            <a:r>
              <a:rPr lang="ru-RU" dirty="0" smtClean="0"/>
              <a:t>-условия для смешанного обучения и большей автономности. Здесь большую роль играет «Московская электронная школа» как платформа, которая предоставляет контент и задает рамки обучения в разных форматах.</a:t>
            </a:r>
          </a:p>
          <a:p>
            <a:r>
              <a:rPr lang="ru-RU" dirty="0" smtClean="0"/>
              <a:t>Другой тренд связан с психологическим благополучием школьников, студентов и учителей. Это равновесие при выполнении заданий, образование для психологического здоровья, учет домашней среды, рефлексия негативных эмоций. Что касается комфортного пространства внутри, сделан большой шаг: московские школы очень хорошо оформлены, у них современный дизайн, есть зоны для отдыха и активных занятий, классы укомплектованы интерактивными партами и досками. Среда интерактивная и интересная. Что же касается отношений между сверстниками, работы в классе и рефлексии негативных эмоций — для нас это зона ближайшего развития, которая должна случиться.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7E438-A779-444A-B404-CF2B9FFAB86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375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видим два глобальных тренда этого года. Один из них связан с цифровизацией образования и смешением видов обучения, автономным обучением и образованием в соцсетях. Москва полностью соответствует первому тренду и движется в нем. Создаются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hardware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-условия — школы хорошо оснащены, есть все необходимое оборудование —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software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-условия для смешанного обучения и большей автономности. Здесь большую роль играет «Московская электронная школа» как платформа, которая предоставляет контент и задает рамки обучения в разных форматах.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Другой тренд связан с психологическим благополучием школьников, студентов и учителей. Это равновесие при выполнении заданий, образование для психологического здоровья, учет домашней среды, рефлексия негативных эмоций. Что касается комфортного пространства внутри, сделан большой шаг: московские школы очень хорошо оформлены, у них современный дизайн, есть зоны для отдыха и активных занятий, классы укомплектованы интерактивными партами и досками. Среда интерактивная и интересная. Что же касается отношений между сверстниками, работы в классе и рефлексии негативных эмоций — для нас это зона ближайшего развития, которая должна случиться.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7E438-A779-444A-B404-CF2B9FFAB86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560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Куда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движется именно школа?</a:t>
            </a:r>
            <a:b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Тренд 1. Совмещение учебы с профориентацией (Предпрофессиональное образование, профиль. Классы,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профориентация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школе, проекты Атлас профессий и пр.)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важность возрастает +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Апскиллинг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рескиллинг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лонглайф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обучение,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Тренд 2. Углубленная подготовка к экзаменам - С этого года изменился формат обучения в столичных выпускных классах. В первом полугодии старшеклассники освоят программу по непрофильным предметам и напишут пробные ЕГЭ, максимально приближенные к настоящим экзаменам. Они не повлияют на оценку по предмету, а помогут будущим выпускникам проверить готовность к экзаменам, оценить уровень знаний, на основе результатов построить личный план подготовки к поступлению. В процессе сдачи учащиеся узнают правила поведения на экзамене, потренируются заполнять бланки, научатся справляться со стрессом, правильно распределять и использовать отведенное время.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втором полугодии в расписании у детей останутся профильные дисциплины, а также необходимые для здоровья и развития личности предметы: математика, обществознание, литература, история, физическая культура. Вместе с ними школьники начнут посещать групповые практикумы для подготовки к экзаменам по дисциплинам, которые нужны им для поступления в вузы. Практикумы будут стоять в расписании вместо уроков по непрофильным предметам, пройденным в первом полугодии, поэтому учебная нагрузка на детей не увеличится.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Тренд 3. Расширенная реальность и обучение в разных форматах. </a:t>
            </a:r>
          </a:p>
          <a:p>
            <a:pPr marL="171450" indent="-171450">
              <a:buFontTx/>
              <a:buChar char="-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 технологии искусственного интеллекта (ИИ) в обучении — еще один тренд 2022 года, призванный помочь школам проводить диагностики, персонифицировать обучение, автоматизировать стандартные задачи и служить системой подсказок для преподавателей. Сегодня появляется все больше инструментов, благодаря которым дистанционное обучение становится эффективным. </a:t>
            </a:r>
          </a:p>
          <a:p>
            <a:pPr marL="171450" indent="-171450">
              <a:buFontTx/>
              <a:buChar char="-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Среди них — технологии расширенной реальности. AR и VR дают возможность виртуально взаимодействовать с объектами, которые недоступны в других условиях, дистанционно общаться с людьми и даже путешествовать во времени. </a:t>
            </a:r>
          </a:p>
          <a:p>
            <a:pPr marL="171450" indent="-171450">
              <a:buFontTx/>
              <a:buChar char="-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Геймификация и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игровые технологии - Использование игровых методик, таких как рейтинговые системы или полноценные игровые пространства с применением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нарративного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подхода, позволяют переосмыслить образовательный опыт. К непосредственному обучению добавляется развлекательная составляющая, а применение грамотного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нарративного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дизайна, в рамках которого выполнение заданий становится похожим на прохождение уровней в игре, позволяет активнее вовлекать обучающихся в процесс освоения знаний и побуждать их к применению и анализу полученной информации.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Тренд 4. Равные возможности доступа учащихся к образованию. Безусловный тренд ведущих мировых образовательных систем — предоставление равных возможностей обучения всем детям независимо от их финансового и социального положения. В процессе обучения ученики могут сталкиваться с разными барьерами, и важно минимизировать их влияние и обеспечить получение качественного образования в равных условиях. Наличие интернета, ПК, контента,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тьютора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учителя.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7E438-A779-444A-B404-CF2B9FFAB86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18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82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EFB5-4487-48C2-BC1E-6659F1EAEA04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A288-FB30-4CA6-B348-831537DC0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00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EFB5-4487-48C2-BC1E-6659F1EAEA04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A288-FB30-4CA6-B348-831537DC0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71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EFB5-4487-48C2-BC1E-6659F1EAEA04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A288-FB30-4CA6-B348-831537DC0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39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EFB5-4487-48C2-BC1E-6659F1EAEA04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A288-FB30-4CA6-B348-831537DC0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6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6859788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EFB5-4487-48C2-BC1E-6659F1EAEA04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A288-FB30-4CA6-B348-831537DC0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02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6859788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EFB5-4487-48C2-BC1E-6659F1EAEA04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A288-FB30-4CA6-B348-831537DC0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93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EFB5-4487-48C2-BC1E-6659F1EAEA04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A288-FB30-4CA6-B348-831537DC0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61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http://ppt.prtxt.ru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DB6E5-97A6-4797-ABDF-06EFF6964E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4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EFB5-4487-48C2-BC1E-6659F1EAEA04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A288-FB30-4CA6-B348-831537DC0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47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EFB5-4487-48C2-BC1E-6659F1EAEA04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A288-FB30-4CA6-B348-831537DC0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6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1EFB5-4487-48C2-BC1E-6659F1EAEA04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AA288-FB30-4CA6-B348-831537DC0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4249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954232" cy="196215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ОСНОВНЫЕ ТРЕНДЫ ОБРАЗОВАНИЯ </a:t>
            </a:r>
            <a:br>
              <a:rPr lang="ru-RU" sz="4800" dirty="0" smtClean="0"/>
            </a:br>
            <a:r>
              <a:rPr lang="ru-RU" sz="4800" dirty="0" smtClean="0"/>
              <a:t>2022-2023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118" y="4105275"/>
            <a:ext cx="6173808" cy="12192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ru-RU" sz="1800" b="1" dirty="0" smtClean="0">
                <a:solidFill>
                  <a:srgbClr val="69C8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Саврасова анна </a:t>
            </a:r>
            <a:r>
              <a:rPr lang="ru-RU" sz="1800" b="1" dirty="0" err="1" smtClean="0">
                <a:solidFill>
                  <a:srgbClr val="69C8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николаевна</a:t>
            </a:r>
            <a:endParaRPr lang="ru-RU" sz="1800" b="1" dirty="0" smtClean="0">
              <a:solidFill>
                <a:srgbClr val="69C8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800" b="1" dirty="0" smtClean="0">
                <a:solidFill>
                  <a:srgbClr val="69C8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Методист лаборатории (</a:t>
            </a:r>
            <a:r>
              <a:rPr lang="ru-RU" sz="1800" b="1" dirty="0" err="1" smtClean="0">
                <a:solidFill>
                  <a:srgbClr val="69C8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иот</a:t>
            </a:r>
            <a:r>
              <a:rPr lang="ru-RU" sz="1800" b="1" dirty="0" smtClean="0">
                <a:solidFill>
                  <a:srgbClr val="69C8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sz="1800" b="1" dirty="0" err="1" smtClean="0">
                <a:solidFill>
                  <a:srgbClr val="69C8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кпн</a:t>
            </a:r>
            <a:endParaRPr lang="ru-RU" sz="1800" b="1" dirty="0">
              <a:solidFill>
                <a:srgbClr val="69C8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5725"/>
            <a:ext cx="58674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rgbClr val="3282C6"/>
                </a:solidFill>
              </a:rPr>
              <a:t>НОВЫЙ ФГОС – НОВЫЕ ВОЗМОЖНОСТИ</a:t>
            </a:r>
            <a:endParaRPr lang="ru-RU" dirty="0">
              <a:solidFill>
                <a:srgbClr val="3282C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9118" y="6362700"/>
            <a:ext cx="333375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69C8F9"/>
                </a:solidFill>
              </a:rPr>
              <a:t>МНВМУ, 26.01.2023</a:t>
            </a:r>
            <a:endParaRPr lang="ru-RU" dirty="0">
              <a:solidFill>
                <a:srgbClr val="69C8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5752" y="818147"/>
            <a:ext cx="6954232" cy="196215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ОСНОВНЫЕ ТРЕНДЫ ОБРАЗОВАНИЯ </a:t>
            </a:r>
            <a:br>
              <a:rPr lang="ru-RU" sz="4800" dirty="0" smtClean="0"/>
            </a:br>
            <a:r>
              <a:rPr lang="ru-RU" sz="4800" dirty="0" smtClean="0"/>
              <a:t>2022-2023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5752" y="2986339"/>
            <a:ext cx="6173808" cy="1219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Саврасова анна </a:t>
            </a:r>
            <a:r>
              <a:rPr 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николаевна</a:t>
            </a:r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Методист лаборатории (</a:t>
            </a:r>
            <a:r>
              <a:rPr lang="ru-RU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иот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кпн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5725"/>
            <a:ext cx="58674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rgbClr val="3282C6"/>
                </a:solidFill>
              </a:rPr>
              <a:t>НОВЫЙ ФГОС – НОВЫЕ ВОЗМОЖНОСТИ</a:t>
            </a:r>
            <a:endParaRPr lang="ru-RU" dirty="0">
              <a:solidFill>
                <a:srgbClr val="3282C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9118" y="6362700"/>
            <a:ext cx="333375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69C8F9"/>
                </a:solidFill>
              </a:rPr>
              <a:t>МНВМУ, 26.01.2023</a:t>
            </a:r>
            <a:endParaRPr lang="ru-RU" dirty="0">
              <a:solidFill>
                <a:srgbClr val="69C8F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752" y="4171515"/>
            <a:ext cx="382604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asavrasova@yandex.ru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5665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409576"/>
            <a:ext cx="8220076" cy="647700"/>
          </a:xfrm>
          <a:ln>
            <a:solidFill>
              <a:schemeClr val="bg2">
                <a:lumMod val="25000"/>
                <a:lumOff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СФЕРА ОБРАЗОВАНИЯ В РОССИИ: ВЫЗОВЫ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23950" y="1531888"/>
            <a:ext cx="72771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800" b="1" dirty="0" smtClean="0"/>
              <a:t>Изоляция</a:t>
            </a:r>
            <a:r>
              <a:rPr lang="ru-RU" sz="2800" dirty="0" smtClean="0"/>
              <a:t> </a:t>
            </a:r>
            <a:r>
              <a:rPr lang="ru-RU" sz="2800" dirty="0"/>
              <a:t>от международного образовательного и научного </a:t>
            </a:r>
            <a:r>
              <a:rPr lang="ru-RU" sz="2800" dirty="0" smtClean="0"/>
              <a:t>сообщества</a:t>
            </a:r>
            <a:endParaRPr lang="ru-RU" sz="2800" dirty="0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800" dirty="0" smtClean="0"/>
              <a:t>Режим </a:t>
            </a:r>
            <a:r>
              <a:rPr lang="ru-RU" sz="2800" dirty="0"/>
              <a:t>санкций и ожидание кризиса изменили потребности аудитории – учебные заведения должны предложить слушателям </a:t>
            </a:r>
            <a:r>
              <a:rPr lang="ru-RU" sz="2800" b="1" dirty="0"/>
              <a:t>полезный </a:t>
            </a:r>
            <a:r>
              <a:rPr lang="ru-RU" sz="2800" b="1" dirty="0" smtClean="0"/>
              <a:t>продукт</a:t>
            </a:r>
            <a:endParaRPr lang="ru-RU" sz="2800" b="1" dirty="0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800" dirty="0" smtClean="0"/>
              <a:t>Остаточные </a:t>
            </a:r>
            <a:r>
              <a:rPr lang="ru-RU" sz="2800" b="1" dirty="0"/>
              <a:t>последствия</a:t>
            </a:r>
            <a:r>
              <a:rPr lang="ru-RU" sz="2800" dirty="0"/>
              <a:t> пандемии </a:t>
            </a:r>
            <a:r>
              <a:rPr lang="ru-RU" sz="2800" dirty="0" err="1" smtClean="0"/>
              <a:t>коронавируса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7177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409576"/>
            <a:ext cx="8067675" cy="647700"/>
          </a:xfrm>
          <a:ln>
            <a:solidFill>
              <a:schemeClr val="bg2">
                <a:lumMod val="25000"/>
                <a:lumOff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2800" b="1" dirty="0" smtClean="0"/>
              <a:t>ИНТЕГРАЦИЯ ОБРАЗОВАНИЯ 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091" y="3265531"/>
            <a:ext cx="40905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280 тыс. </a:t>
            </a:r>
          </a:p>
          <a:p>
            <a:pPr algn="ctr"/>
            <a:r>
              <a:rPr lang="ru-RU" sz="2800" dirty="0" smtClean="0"/>
              <a:t>иностранных студентов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4"/>
          <a:stretch/>
        </p:blipFill>
        <p:spPr>
          <a:xfrm>
            <a:off x="718706" y="1461809"/>
            <a:ext cx="3467100" cy="1803722"/>
          </a:xfrm>
          <a:prstGeom prst="rect">
            <a:avLst/>
          </a:prstGeom>
        </p:spPr>
      </p:pic>
      <p:sp>
        <p:nvSpPr>
          <p:cNvPr id="8" name="Прямоугольная выноска 7"/>
          <p:cNvSpPr/>
          <p:nvPr/>
        </p:nvSpPr>
        <p:spPr>
          <a:xfrm rot="10800000">
            <a:off x="401783" y="4752109"/>
            <a:ext cx="2050472" cy="1055734"/>
          </a:xfrm>
          <a:prstGeom prst="wedgeRectCallout">
            <a:avLst>
              <a:gd name="adj1" fmla="val -40588"/>
              <a:gd name="adj2" fmla="val 108006"/>
            </a:avLst>
          </a:prstGeom>
          <a:noFill/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01784" y="4862945"/>
            <a:ext cx="130232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/>
              <a:t>Индия Китай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551711" y="5056844"/>
            <a:ext cx="90054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/>
              <a:t>10%</a:t>
            </a:r>
            <a:endParaRPr lang="ru-RU" sz="2800" dirty="0"/>
          </a:p>
        </p:txBody>
      </p:sp>
      <p:sp>
        <p:nvSpPr>
          <p:cNvPr id="12" name="Прямоугольная выноска 11"/>
          <p:cNvSpPr/>
          <p:nvPr/>
        </p:nvSpPr>
        <p:spPr>
          <a:xfrm rot="10800000">
            <a:off x="2798619" y="4752109"/>
            <a:ext cx="1995053" cy="1055734"/>
          </a:xfrm>
          <a:prstGeom prst="wedgeRectCallout">
            <a:avLst>
              <a:gd name="adj1" fmla="val 53473"/>
              <a:gd name="adj2" fmla="val 107119"/>
            </a:avLst>
          </a:prstGeom>
          <a:noFill/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895600" y="5001444"/>
            <a:ext cx="189807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/>
              <a:t>СНГ  75%</a:t>
            </a:r>
            <a:endParaRPr lang="ru-RU" sz="3200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682172960"/>
              </p:ext>
            </p:extLst>
          </p:nvPr>
        </p:nvGraphicFramePr>
        <p:xfrm>
          <a:off x="3879273" y="1589747"/>
          <a:ext cx="3796145" cy="2919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225635" y="1244849"/>
            <a:ext cx="344978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/>
              <a:t>Рынок международной академической мобильности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19039" y="1907569"/>
            <a:ext cx="159492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/>
              <a:t>Россия 5%</a:t>
            </a:r>
            <a:endParaRPr lang="ru-RU" sz="2400" b="1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6054438" y="3094121"/>
            <a:ext cx="2256067" cy="3162978"/>
            <a:chOff x="6596988" y="3265531"/>
            <a:chExt cx="2256067" cy="3162978"/>
          </a:xfrm>
        </p:grpSpPr>
        <p:sp>
          <p:nvSpPr>
            <p:cNvPr id="20" name="Цилиндр 19"/>
            <p:cNvSpPr/>
            <p:nvPr/>
          </p:nvSpPr>
          <p:spPr>
            <a:xfrm>
              <a:off x="7744691" y="3265531"/>
              <a:ext cx="1108364" cy="316297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Цилиндр 20"/>
            <p:cNvSpPr/>
            <p:nvPr/>
          </p:nvSpPr>
          <p:spPr>
            <a:xfrm>
              <a:off x="6788726" y="6026727"/>
              <a:ext cx="651165" cy="4017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13963" y="3608368"/>
              <a:ext cx="969819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</a:rPr>
                <a:t>4 млн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596988" y="5346178"/>
              <a:ext cx="10346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/>
                <a:t>50 </a:t>
              </a:r>
              <a:r>
                <a:rPr lang="ru-RU" sz="2400" b="1" dirty="0" err="1"/>
                <a:t>тыс</a:t>
              </a:r>
              <a:endParaRPr lang="ru-R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558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156" y="409576"/>
            <a:ext cx="6643687" cy="828674"/>
          </a:xfrm>
          <a:ln>
            <a:solidFill>
              <a:schemeClr val="bg2">
                <a:lumMod val="25000"/>
                <a:lumOff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2800" b="1" dirty="0" smtClean="0"/>
              <a:t>ДЕЗИНТЕГРАЦИЯ ОБРАЗОВАНИЯ </a:t>
            </a:r>
            <a:endParaRPr lang="ru-RU" sz="28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250156" y="1700689"/>
            <a:ext cx="6643687" cy="4030503"/>
            <a:chOff x="1250156" y="1700689"/>
            <a:chExt cx="6643687" cy="403050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156" y="1700689"/>
              <a:ext cx="6643687" cy="4030503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1414896" y="1944172"/>
              <a:ext cx="2813719" cy="13849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chemeClr val="bg1"/>
                  </a:solidFill>
                </a:rPr>
                <a:t>языковые тесты </a:t>
              </a:r>
              <a:endParaRPr lang="ru-RU" sz="2800" b="1" dirty="0" smtClean="0">
                <a:solidFill>
                  <a:schemeClr val="bg1"/>
                </a:solidFill>
              </a:endParaRPr>
            </a:p>
            <a:p>
              <a:r>
                <a:rPr lang="ru-RU" sz="2800" b="1" dirty="0" smtClean="0">
                  <a:solidFill>
                    <a:schemeClr val="bg1"/>
                  </a:solidFill>
                </a:rPr>
                <a:t>TOEFL </a:t>
              </a:r>
              <a:r>
                <a:rPr lang="ru-RU" sz="2800" b="1" dirty="0">
                  <a:solidFill>
                    <a:schemeClr val="bg1"/>
                  </a:solidFill>
                </a:rPr>
                <a:t>и IELTS</a:t>
              </a:r>
              <a:r>
                <a:rPr lang="ru-RU" sz="2800" b="1" dirty="0" smtClean="0">
                  <a:solidFill>
                    <a:schemeClr val="bg1"/>
                  </a:solidFill>
                </a:rPr>
                <a:t>,</a:t>
              </a:r>
            </a:p>
            <a:p>
              <a:r>
                <a:rPr lang="ru-RU" sz="2800" b="1" dirty="0" smtClean="0">
                  <a:solidFill>
                    <a:schemeClr val="bg1"/>
                  </a:solidFill>
                </a:rPr>
                <a:t>GRE 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762230" y="1972748"/>
              <a:ext cx="3031600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sz="2800" b="1" dirty="0">
                  <a:solidFill>
                    <a:schemeClr val="bg1"/>
                  </a:solidFill>
                </a:rPr>
                <a:t>о</a:t>
              </a:r>
              <a:r>
                <a:rPr lang="ru-RU" sz="2800" b="1" dirty="0" smtClean="0">
                  <a:solidFill>
                    <a:schemeClr val="bg1"/>
                  </a:solidFill>
                </a:rPr>
                <a:t>нлайн обучение </a:t>
              </a:r>
            </a:p>
            <a:p>
              <a:pPr algn="r"/>
              <a:r>
                <a:rPr lang="ru-RU" sz="2800" b="1" dirty="0" smtClean="0">
                  <a:solidFill>
                    <a:schemeClr val="bg1"/>
                  </a:solidFill>
                </a:rPr>
                <a:t>Coursera </a:t>
              </a:r>
              <a:r>
                <a:rPr lang="ru-RU" sz="2800" b="1" dirty="0">
                  <a:solidFill>
                    <a:schemeClr val="bg1"/>
                  </a:solidFill>
                </a:rPr>
                <a:t>и </a:t>
              </a:r>
              <a:r>
                <a:rPr lang="ru-RU" sz="2800" b="1" dirty="0" err="1">
                  <a:solidFill>
                    <a:schemeClr val="bg1"/>
                  </a:solidFill>
                </a:rPr>
                <a:t>EdX</a:t>
              </a:r>
              <a:r>
                <a:rPr lang="ru-RU" sz="2800" b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386683" y="4588044"/>
              <a:ext cx="2781018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chemeClr val="bg1"/>
                  </a:solidFill>
                </a:rPr>
                <a:t>м</a:t>
              </a:r>
              <a:r>
                <a:rPr lang="ru-RU" sz="2800" b="1" dirty="0" smtClean="0">
                  <a:solidFill>
                    <a:schemeClr val="bg1"/>
                  </a:solidFill>
                </a:rPr>
                <a:t>еждународная</a:t>
              </a:r>
            </a:p>
            <a:p>
              <a:r>
                <a:rPr lang="ru-RU" sz="2800" b="1" dirty="0" smtClean="0">
                  <a:solidFill>
                    <a:schemeClr val="bg1"/>
                  </a:solidFill>
                </a:rPr>
                <a:t>аккредитация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803662" y="4157156"/>
              <a:ext cx="299016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2800" b="1" dirty="0">
                  <a:solidFill>
                    <a:schemeClr val="bg1"/>
                  </a:solidFill>
                </a:rPr>
                <a:t>совместные образовательные программы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733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14476"/>
            <a:ext cx="9144000" cy="195738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/>
              <a:t>СФЕРА ОБРАЗОВАНИЯ В РОССИИ: </a:t>
            </a:r>
            <a:br>
              <a:rPr lang="ru-RU" sz="3600" b="1" dirty="0" smtClean="0"/>
            </a:br>
            <a:r>
              <a:rPr lang="ru-RU" sz="4800" b="1" dirty="0" smtClean="0"/>
              <a:t>ЧТО ДАЛЬШЕ?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39111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409576"/>
            <a:ext cx="8905876" cy="647700"/>
          </a:xfrm>
          <a:ln>
            <a:solidFill>
              <a:schemeClr val="bg2">
                <a:lumMod val="25000"/>
                <a:lumOff val="75000"/>
              </a:schemeClr>
            </a:solidFill>
          </a:ln>
        </p:spPr>
        <p:txBody>
          <a:bodyPr>
            <a:normAutofit/>
          </a:bodyPr>
          <a:lstStyle/>
          <a:p>
            <a:pPr algn="ctr" fontAlgn="base"/>
            <a:r>
              <a:rPr lang="ru-RU" sz="3200" b="1" dirty="0" smtClean="0"/>
              <a:t>ОСНОВНЫЕ ТРЕНДЫ ОБРАЗОВАНИЯ 2022-23</a:t>
            </a:r>
            <a:endParaRPr lang="ru-RU" sz="32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578768" y="1057276"/>
            <a:ext cx="5986463" cy="5329236"/>
            <a:chOff x="1657350" y="1414463"/>
            <a:chExt cx="5986463" cy="532923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7350" y="1414463"/>
              <a:ext cx="5986463" cy="5329236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3837512" y="2286080"/>
              <a:ext cx="300473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</a:rPr>
                <a:t>ДЕГЛОБАЛИЗАЦИЯ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172733" y="3764271"/>
              <a:ext cx="244650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ЕВРАЗИЙСКИЙ </a:t>
              </a:r>
            </a:p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МАКРОРЕГИОН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172733" y="5512142"/>
              <a:ext cx="2536243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</a:rPr>
                <a:t>ВИРТУАЛЬНЫЕ  </a:t>
              </a:r>
            </a:p>
            <a:p>
              <a:pPr algn="ctr">
                <a:lnSpc>
                  <a:spcPct val="8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</a:rPr>
                <a:t>ВСЕЛЕННЫЕ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874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" y="409576"/>
            <a:ext cx="8929479" cy="647700"/>
          </a:xfrm>
          <a:ln>
            <a:solidFill>
              <a:schemeClr val="bg2">
                <a:lumMod val="25000"/>
                <a:lumOff val="75000"/>
              </a:schemeClr>
            </a:solidFill>
          </a:ln>
        </p:spPr>
        <p:txBody>
          <a:bodyPr>
            <a:normAutofit/>
          </a:bodyPr>
          <a:lstStyle/>
          <a:p>
            <a:pPr algn="ctr" fontAlgn="base"/>
            <a:r>
              <a:rPr lang="ru-RU" sz="3200" b="1" dirty="0" smtClean="0"/>
              <a:t>ОСНОВНЫЕ ТРЕНДЫ ОБРАЗОВАНИЯ 2022-23</a:t>
            </a:r>
            <a:endParaRPr lang="ru-RU" sz="3200" b="1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169817" y="1541419"/>
            <a:ext cx="8854911" cy="3705588"/>
            <a:chOff x="169817" y="1541419"/>
            <a:chExt cx="8854911" cy="370558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75741" y="735495"/>
              <a:ext cx="3705588" cy="5317435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05"/>
            <a:stretch/>
          </p:blipFill>
          <p:spPr>
            <a:xfrm rot="5400000">
              <a:off x="5353501" y="1575779"/>
              <a:ext cx="3705588" cy="3636867"/>
            </a:xfrm>
            <a:prstGeom prst="rect">
              <a:avLst/>
            </a:prstGeom>
          </p:spPr>
        </p:pic>
        <p:grpSp>
          <p:nvGrpSpPr>
            <p:cNvPr id="23" name="Группа 22"/>
            <p:cNvGrpSpPr/>
            <p:nvPr/>
          </p:nvGrpSpPr>
          <p:grpSpPr>
            <a:xfrm>
              <a:off x="281132" y="1808922"/>
              <a:ext cx="8544816" cy="3068457"/>
              <a:chOff x="281132" y="1808922"/>
              <a:chExt cx="8544816" cy="3068457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464462" y="1882672"/>
                <a:ext cx="1326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b="1" dirty="0">
                    <a:latin typeface="Calibri" panose="020F0502020204030204" pitchFamily="34" charset="0"/>
                    <a:ea typeface="Times New Roman" panose="02020603050405020304" pitchFamily="18" charset="0"/>
                    <a:cs typeface="Mangal" panose="02040503050203030202" pitchFamily="18" charset="0"/>
                  </a:rPr>
                  <a:t>Тренд 1.</a:t>
                </a:r>
                <a:r>
                  <a:rPr lang="ru-RU" dirty="0">
                    <a:latin typeface="Calibri" panose="020F0502020204030204" pitchFamily="34" charset="0"/>
                    <a:ea typeface="Times New Roman" panose="02020603050405020304" pitchFamily="18" charset="0"/>
                    <a:cs typeface="Mangal" panose="02040503050203030202" pitchFamily="18" charset="0"/>
                  </a:rPr>
                  <a:t> Гибридное обучение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 panose="02040503050203030202" pitchFamily="18" charset="0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2204664" y="1882672"/>
                <a:ext cx="137342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Mangal" panose="02040503050203030202" pitchFamily="18" charset="0"/>
                  </a:rPr>
                  <a:t>Тренд 2.</a:t>
                </a:r>
                <a:r>
                  <a:rPr lang="ru-RU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Mangal" panose="02040503050203030202" pitchFamily="18" charset="0"/>
                  </a:rPr>
                  <a:t> Программы </a:t>
                </a:r>
                <a:r>
                  <a:rPr lang="ru-RU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Mangal" panose="02040503050203030202" pitchFamily="18" charset="0"/>
                  </a:rPr>
                  <a:t>микро</a:t>
                </a:r>
              </a:p>
              <a:p>
                <a:pPr>
                  <a:spcAft>
                    <a:spcPts val="0"/>
                  </a:spcAft>
                </a:pPr>
                <a:r>
                  <a:rPr lang="ru-RU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Mangal" panose="02040503050203030202" pitchFamily="18" charset="0"/>
                  </a:rPr>
                  <a:t>обучения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 panose="02040503050203030202" pitchFamily="18" charset="0"/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3942305" y="1833623"/>
                <a:ext cx="145549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Mangal" panose="02040503050203030202" pitchFamily="18" charset="0"/>
                  </a:rPr>
                  <a:t>Тренд 3.</a:t>
                </a:r>
                <a:r>
                  <a:rPr lang="ru-RU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Mangal" panose="02040503050203030202" pitchFamily="18" charset="0"/>
                  </a:rPr>
                  <a:t> Совмещение учебы с практикой 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 panose="02040503050203030202" pitchFamily="18" charset="0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612934" y="1918249"/>
                <a:ext cx="149354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b="1" dirty="0">
                    <a:latin typeface="Calibri" panose="020F0502020204030204" pitchFamily="34" charset="0"/>
                    <a:ea typeface="Times New Roman" panose="02020603050405020304" pitchFamily="18" charset="0"/>
                    <a:cs typeface="Mangal" panose="02040503050203030202" pitchFamily="18" charset="0"/>
                  </a:rPr>
                  <a:t>Тренд 4. </a:t>
                </a:r>
                <a:r>
                  <a:rPr lang="ru-RU" dirty="0">
                    <a:latin typeface="Calibri" panose="020F0502020204030204" pitchFamily="34" charset="0"/>
                    <a:ea typeface="Times New Roman" panose="02020603050405020304" pitchFamily="18" charset="0"/>
                    <a:cs typeface="Mangal" panose="02040503050203030202" pitchFamily="18" charset="0"/>
                  </a:rPr>
                  <a:t>Образование в соцсетях 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 panose="02040503050203030202" pitchFamily="18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7380392" y="1808922"/>
                <a:ext cx="144555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Mangal" panose="02040503050203030202" pitchFamily="18" charset="0"/>
                  </a:rPr>
                  <a:t>Тренд 5.</a:t>
                </a:r>
                <a:r>
                  <a:rPr lang="ru-RU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Mangal" panose="02040503050203030202" pitchFamily="18" charset="0"/>
                  </a:rPr>
                  <a:t> </a:t>
                </a:r>
                <a:r>
                  <a:rPr lang="ru-RU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Mangal" panose="02040503050203030202" pitchFamily="18" charset="0"/>
                  </a:rPr>
                  <a:t>Индивид </a:t>
                </a:r>
                <a:r>
                  <a:rPr lang="ru-RU" dirty="0" err="1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Mangal" panose="02040503050203030202" pitchFamily="18" charset="0"/>
                  </a:rPr>
                  <a:t>образователтраектория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 panose="02040503050203030202" pitchFamily="18" charset="0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281132" y="3677050"/>
                <a:ext cx="156925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b="1" dirty="0">
                    <a:solidFill>
                      <a:schemeClr val="bg1"/>
                    </a:solidFill>
                  </a:rPr>
                  <a:t>Тренд 6.</a:t>
                </a:r>
                <a:r>
                  <a:rPr lang="ru-RU" dirty="0">
                    <a:solidFill>
                      <a:schemeClr val="bg1"/>
                    </a:solidFill>
                  </a:rPr>
                  <a:t> Образование для </a:t>
                </a:r>
                <a:r>
                  <a:rPr lang="ru-RU" dirty="0" err="1">
                    <a:solidFill>
                      <a:schemeClr val="bg1"/>
                    </a:solidFill>
                  </a:rPr>
                  <a:t>психол</a:t>
                </a:r>
                <a:r>
                  <a:rPr lang="ru-RU" dirty="0">
                    <a:solidFill>
                      <a:schemeClr val="bg1"/>
                    </a:solidFill>
                  </a:rPr>
                  <a:t> здоровья</a:t>
                </a: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2204664" y="3954049"/>
                <a:ext cx="14417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/>
                  <a:t>Тренд 7.</a:t>
                </a:r>
                <a:r>
                  <a:rPr lang="ru-RU" dirty="0"/>
                  <a:t> Социальное партнерство </a:t>
                </a: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4154556" y="3815549"/>
                <a:ext cx="123330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/>
                  <a:t>Тренд 8.</a:t>
                </a:r>
                <a:r>
                  <a:rPr lang="ru-RU" dirty="0"/>
                  <a:t> </a:t>
                </a:r>
                <a:r>
                  <a:rPr lang="ru-RU" dirty="0" smtClean="0"/>
                  <a:t>Видео</a:t>
                </a:r>
              </a:p>
              <a:p>
                <a:r>
                  <a:rPr lang="ru-RU" dirty="0" smtClean="0"/>
                  <a:t>обучение</a:t>
                </a:r>
                <a:endParaRPr lang="ru-RU" dirty="0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5613610" y="3630883"/>
                <a:ext cx="145481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b="1" dirty="0">
                    <a:solidFill>
                      <a:schemeClr val="bg1"/>
                    </a:solidFill>
                  </a:rPr>
                  <a:t>Тренд 9. </a:t>
                </a:r>
                <a:r>
                  <a:rPr lang="ru-RU" dirty="0">
                    <a:solidFill>
                      <a:schemeClr val="bg1"/>
                    </a:solidFill>
                  </a:rPr>
                  <a:t>Рефлексия негативных эмоций</a:t>
                </a: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7511920" y="3954049"/>
                <a:ext cx="129791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/>
                  <a:t>Тренд 10. </a:t>
                </a:r>
                <a:r>
                  <a:rPr lang="ru-RU" dirty="0"/>
                  <a:t>Беседы на прогулке</a:t>
                </a:r>
              </a:p>
            </p:txBody>
          </p:sp>
        </p:grp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549" y="5247007"/>
            <a:ext cx="1545006" cy="1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7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25" y="133350"/>
            <a:ext cx="7572375" cy="923926"/>
          </a:xfrm>
          <a:ln>
            <a:solidFill>
              <a:schemeClr val="bg2">
                <a:lumMod val="25000"/>
                <a:lumOff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 fontAlgn="base"/>
            <a:r>
              <a:rPr lang="ru-RU" sz="3200" b="1" dirty="0" smtClean="0"/>
              <a:t>ОСНОВНЫЕ ТРЕНДЫ </a:t>
            </a:r>
            <a:br>
              <a:rPr lang="ru-RU" sz="3200" b="1" dirty="0" smtClean="0"/>
            </a:br>
            <a:r>
              <a:rPr lang="ru-RU" sz="3200" b="1" dirty="0" smtClean="0"/>
              <a:t>ШКОЛЬНОГО ОБРАЗОВАНИЯ 2022-23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39189" y="1502614"/>
            <a:ext cx="3379304" cy="3046988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связан с цифровизацией образования и смешением видов обучения, автономным обучением и образованием в соцсетях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57776" y="1490753"/>
            <a:ext cx="3061734" cy="2677656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endParaRPr lang="ru-RU" sz="2400" dirty="0"/>
          </a:p>
          <a:p>
            <a:r>
              <a:rPr lang="ru-RU" sz="2400" dirty="0" smtClean="0"/>
              <a:t>связан </a:t>
            </a:r>
            <a:r>
              <a:rPr lang="ru-RU" sz="2400" dirty="0"/>
              <a:t>с психологическим благополучием школьников, студентов и </a:t>
            </a:r>
            <a:r>
              <a:rPr lang="ru-RU" sz="2400" dirty="0" smtClean="0"/>
              <a:t>учителей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5511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25" y="123825"/>
            <a:ext cx="7724776" cy="933451"/>
          </a:xfrm>
          <a:ln>
            <a:solidFill>
              <a:schemeClr val="bg2">
                <a:lumMod val="25000"/>
                <a:lumOff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 fontAlgn="base"/>
            <a:r>
              <a:rPr lang="ru-RU" sz="3200" b="1" dirty="0" smtClean="0"/>
              <a:t>ОСНОВНЫЕ ТРЕНДЫ </a:t>
            </a:r>
            <a:br>
              <a:rPr lang="ru-RU" sz="3200" b="1" dirty="0" smtClean="0"/>
            </a:br>
            <a:r>
              <a:rPr lang="ru-RU" sz="3200" b="1" dirty="0" smtClean="0"/>
              <a:t>ШКОЛЬНОГО ОБРАЗОВАНИЯ 2022-23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09625" y="1258491"/>
            <a:ext cx="7724775" cy="527836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lumOff val="2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2">
                <a:lumMod val="25000"/>
                <a:lumOff val="75000"/>
              </a:schemeClr>
            </a:solidFill>
          </a:ln>
        </p:spPr>
        <p:txBody>
          <a:bodyPr wrap="square">
            <a:spAutoFit/>
          </a:bodyPr>
          <a:lstStyle/>
          <a:p>
            <a:pPr indent="361950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Тренд 1.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Совмещение учебы с профориентацией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indent="361950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Тренд 2.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Углубленная подготовка к экзаменам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indent="361950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Тренд 3.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Расширенная реальность и обучение в разных форматах.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1076325" lvl="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Использование технологии искусственного интеллекта (ИИ) в обучении </a:t>
            </a:r>
            <a:endParaRPr lang="ru-RU" sz="2400" dirty="0"/>
          </a:p>
          <a:p>
            <a:pPr marL="1076325" lvl="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Использование технологии расширенной реальности (AR и VR</a:t>
            </a:r>
            <a:r>
              <a:rPr lang="ru-RU" sz="2400" dirty="0" smtClean="0">
                <a:ea typeface="Times New Roman" panose="02020603050405020304" pitchFamily="18" charset="0"/>
              </a:rPr>
              <a:t>)</a:t>
            </a:r>
          </a:p>
          <a:p>
            <a:pPr marL="1076325" lvl="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400" dirty="0" smtClean="0"/>
              <a:t>Геймификация и игровое обучение</a:t>
            </a:r>
            <a:endParaRPr lang="ru-RU" sz="2400" dirty="0"/>
          </a:p>
          <a:p>
            <a:pPr indent="361950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Тренд 4.</a:t>
            </a:r>
            <a:r>
              <a:rPr lang="ru-RU" sz="2400" dirty="0">
                <a:ea typeface="Times New Roman" panose="02020603050405020304" pitchFamily="18" charset="0"/>
              </a:rPr>
              <a:t> Равные возможности доступа учащихся к образованию</a:t>
            </a:r>
            <a:r>
              <a:rPr lang="ru-RU" sz="2400" dirty="0" smtClean="0">
                <a:ea typeface="Times New Roman" panose="02020603050405020304" pitchFamily="18" charset="0"/>
              </a:rPr>
              <a:t>.</a:t>
            </a:r>
          </a:p>
          <a:p>
            <a:pPr indent="361950">
              <a:spcBef>
                <a:spcPts val="600"/>
              </a:spcBef>
              <a:spcAft>
                <a:spcPts val="600"/>
              </a:spcAft>
            </a:pPr>
            <a:endParaRPr lang="ru-RU" sz="300" dirty="0"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4" y="3259576"/>
            <a:ext cx="984083" cy="9840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4" y="4336590"/>
            <a:ext cx="984083" cy="98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TS102895261</Template>
  <TotalTime>354</TotalTime>
  <Words>649</Words>
  <Application>Microsoft Office PowerPoint</Application>
  <PresentationFormat>Экран (4:3)</PresentationFormat>
  <Paragraphs>122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Corbel</vt:lpstr>
      <vt:lpstr>Mangal</vt:lpstr>
      <vt:lpstr>Times New Roman</vt:lpstr>
      <vt:lpstr>Wingdings</vt:lpstr>
      <vt:lpstr>Digital Blue Tunnel 16x9</vt:lpstr>
      <vt:lpstr>ОСНОВНЫЕ ТРЕНДЫ ОБРАЗОВАНИЯ  2022-2023</vt:lpstr>
      <vt:lpstr>СФЕРА ОБРАЗОВАНИЯ В РОССИИ: ВЫЗОВЫ</vt:lpstr>
      <vt:lpstr>ИНТЕГРАЦИЯ ОБРАЗОВАНИЯ </vt:lpstr>
      <vt:lpstr>ДЕЗИНТЕГРАЦИЯ ОБРАЗОВАНИЯ </vt:lpstr>
      <vt:lpstr>СФЕРА ОБРАЗОВАНИЯ В РОССИИ:  ЧТО ДАЛЬШЕ?</vt:lpstr>
      <vt:lpstr>ОСНОВНЫЕ ТРЕНДЫ ОБРАЗОВАНИЯ 2022-23</vt:lpstr>
      <vt:lpstr>ОСНОВНЫЕ ТРЕНДЫ ОБРАЗОВАНИЯ 2022-23</vt:lpstr>
      <vt:lpstr>ОСНОВНЫЕ ТРЕНДЫ  ШКОЛЬНОГО ОБРАЗОВАНИЯ 2022-23</vt:lpstr>
      <vt:lpstr>ОСНОВНЫЕ ТРЕНДЫ  ШКОЛЬНОГО ОБРАЗОВАНИЯ 2022-23</vt:lpstr>
      <vt:lpstr>ОСНОВНЫЕ ТРЕНДЫ ОБРАЗОВАНИЯ  2022-2023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ТРЕНДЫ ОБРАЗОВАНИЯ  2022-2023</dc:title>
  <dc:creator>Анна</dc:creator>
  <cp:lastModifiedBy>Анна</cp:lastModifiedBy>
  <cp:revision>25</cp:revision>
  <dcterms:created xsi:type="dcterms:W3CDTF">2023-01-24T08:54:06Z</dcterms:created>
  <dcterms:modified xsi:type="dcterms:W3CDTF">2023-01-26T08:03:48Z</dcterms:modified>
</cp:coreProperties>
</file>